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8" r:id="rId2"/>
    <p:sldId id="261" r:id="rId3"/>
    <p:sldId id="262" r:id="rId4"/>
    <p:sldId id="263" r:id="rId5"/>
    <p:sldId id="264" r:id="rId6"/>
    <p:sldId id="274" r:id="rId7"/>
    <p:sldId id="265" r:id="rId8"/>
    <p:sldId id="267" r:id="rId9"/>
    <p:sldId id="272" r:id="rId10"/>
    <p:sldId id="273" r:id="rId11"/>
    <p:sldId id="275" r:id="rId12"/>
    <p:sldId id="268" r:id="rId13"/>
    <p:sldId id="278" r:id="rId14"/>
    <p:sldId id="270" r:id="rId15"/>
    <p:sldId id="276" r:id="rId16"/>
    <p:sldId id="266" r:id="rId17"/>
    <p:sldId id="277" r:id="rId18"/>
    <p:sldId id="269" r:id="rId19"/>
    <p:sldId id="27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95"/>
    <p:restoredTop sz="86082" autoAdjust="0"/>
  </p:normalViewPr>
  <p:slideViewPr>
    <p:cSldViewPr snapToGrid="0" snapToObjects="1">
      <p:cViewPr varScale="1">
        <p:scale>
          <a:sx n="94" d="100"/>
          <a:sy n="94" d="100"/>
        </p:scale>
        <p:origin x="108" y="1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2/23/2019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other than “weaknesses”</a:t>
            </a:r>
          </a:p>
          <a:p>
            <a:r>
              <a:rPr lang="en-US" dirty="0"/>
              <a:t>For resilience, systems can always be exploited</a:t>
            </a:r>
          </a:p>
        </p:txBody>
      </p:sp>
      <p:sp>
        <p:nvSpPr>
          <p:cNvPr id="4" name="Slide Number Placeholder 3"/>
          <p:cNvSpPr>
            <a:spLocks noGrp="1"/>
          </p:cNvSpPr>
          <p:nvPr>
            <p:ph type="sldNum" sz="quarter" idx="5"/>
          </p:nvPr>
        </p:nvSpPr>
        <p:spPr/>
        <p:txBody>
          <a:bodyPr/>
          <a:lstStyle/>
          <a:p>
            <a:fld id="{A2430F75-B5EC-044F-A636-30352D0A1350}" type="slidenum">
              <a:rPr lang="en-US" smtClean="0"/>
              <a:t>3</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p:txBody>
      </p:sp>
      <p:sp>
        <p:nvSpPr>
          <p:cNvPr id="4" name="Slide Number Placeholder 3"/>
          <p:cNvSpPr>
            <a:spLocks noGrp="1"/>
          </p:cNvSpPr>
          <p:nvPr>
            <p:ph type="sldNum" sz="quarter" idx="10"/>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p:txBody>
      </p:sp>
      <p:sp>
        <p:nvSpPr>
          <p:cNvPr id="4" name="Slide Number Placeholder 3"/>
          <p:cNvSpPr>
            <a:spLocks noGrp="1"/>
          </p:cNvSpPr>
          <p:nvPr>
            <p:ph type="sldNum" sz="quarter" idx="10"/>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3231353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p:txBody>
      </p:sp>
      <p:sp>
        <p:nvSpPr>
          <p:cNvPr id="4" name="Slide Number Placeholder 3"/>
          <p:cNvSpPr>
            <a:spLocks noGrp="1"/>
          </p:cNvSpPr>
          <p:nvPr>
            <p:ph type="sldNum" sz="quarter" idx="10"/>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32974475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2/23/2019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2/23/2019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2/23/2019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2/23/2019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2/23/2019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2/23/2019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2/23/2019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2/23/2019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2/23/2019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2/23/2019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2/23/2019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2/23/2019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2/23/2019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2/23/2019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2/23/2019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ACD9">
            <a:alpha val="2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a:t>
            </a:r>
          </a:p>
        </p:txBody>
      </p:sp>
    </p:spTree>
    <p:extLst>
      <p:ext uri="{BB962C8B-B14F-4D97-AF65-F5344CB8AC3E}">
        <p14:creationId xmlns:p14="http://schemas.microsoft.com/office/powerpoint/2010/main" val="356251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Select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12</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scored along six dimensions</a:t>
            </a:r>
            <a:r>
              <a:rPr lang="en-US" baseline="30000" dirty="0"/>
              <a:t>1</a:t>
            </a:r>
            <a:endParaRPr lang="en-US" dirty="0"/>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A fuzzy match of the hypothetical adversary to the threat matrix determines threat level (1-High to 8-Low)</a:t>
            </a:r>
          </a:p>
          <a:p>
            <a:pPr lvl="1">
              <a:buFont typeface="Arial" panose="020B0604020202020204" pitchFamily="34" charset="0"/>
              <a:buChar char="•"/>
            </a:pPr>
            <a:r>
              <a:rPr lang="en-US" dirty="0"/>
              <a:t>This is a subjective, deliberative process, often end up with more than one possible categorization</a:t>
            </a:r>
          </a:p>
        </p:txBody>
      </p:sp>
      <p:sp>
        <p:nvSpPr>
          <p:cNvPr id="5" name="TextBox 4">
            <a:extLst>
              <a:ext uri="{FF2B5EF4-FFF2-40B4-BE49-F238E27FC236}">
                <a16:creationId xmlns:a16="http://schemas.microsoft.com/office/drawing/2014/main" id="{5C325362-C0F8-4E56-A4CF-24416F7DE875}"/>
              </a:ext>
            </a:extLst>
          </p:cNvPr>
          <p:cNvSpPr txBox="1"/>
          <p:nvPr/>
        </p:nvSpPr>
        <p:spPr>
          <a:xfrm>
            <a:off x="720648" y="6356996"/>
            <a:ext cx="7939401" cy="276999"/>
          </a:xfrm>
          <a:prstGeom prst="rect">
            <a:avLst/>
          </a:prstGeom>
          <a:noFill/>
        </p:spPr>
        <p:txBody>
          <a:bodyPr wrap="square" rtlCol="0">
            <a:spAutoFit/>
          </a:bodyPr>
          <a:lstStyle/>
          <a:p>
            <a:r>
              <a:rPr lang="en-US" sz="1200" dirty="0">
                <a:latin typeface="+mj-lt"/>
              </a:rPr>
              <a:t>1. See SAND Report 2007-5791: Categorizing Threats for more details</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13</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14</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do determine what is required to overcome given security measures (skill/tolerance for risk)</a:t>
            </a:r>
          </a:p>
          <a:p>
            <a:pPr>
              <a:buFont typeface="Arial" panose="020B0604020202020204" pitchFamily="34" charset="0"/>
              <a:buChar char="•"/>
            </a:pPr>
            <a:r>
              <a:rPr lang="en-US" dirty="0"/>
              <a:t> Previous (deliberative) methodology can/has produced aggregate ratings for these scenarios; can use variant of ordered </a:t>
            </a:r>
            <a:r>
              <a:rPr lang="en-US" dirty="0" err="1"/>
              <a:t>probit</a:t>
            </a:r>
            <a:r>
              <a:rPr lang="en-US" dirty="0"/>
              <a:t> or similar to predict aggregate rating of future scenarios/adversaries</a:t>
            </a:r>
          </a:p>
          <a:p>
            <a:pPr lvl="1">
              <a:buFont typeface="Arial" panose="020B0604020202020204" pitchFamily="34" charset="0"/>
              <a:buChar char="•"/>
            </a:pPr>
            <a:r>
              <a:rPr lang="en-US" dirty="0"/>
              <a:t>Advantages</a:t>
            </a:r>
          </a:p>
          <a:p>
            <a:pPr lvl="2">
              <a:buFont typeface="Arial" panose="020B0604020202020204" pitchFamily="34" charset="0"/>
              <a:buChar char="•"/>
            </a:pPr>
            <a:r>
              <a:rPr lang="en-US" dirty="0"/>
              <a:t>Resulting predictions are on same scale as past ratings</a:t>
            </a:r>
          </a:p>
          <a:p>
            <a:pPr lvl="1">
              <a:buFont typeface="Arial" panose="020B0604020202020204" pitchFamily="34" charset="0"/>
              <a:buChar char="•"/>
            </a:pPr>
            <a:r>
              <a:rPr lang="en-US" dirty="0"/>
              <a:t>Disadvantages/difficulties</a:t>
            </a:r>
          </a:p>
          <a:p>
            <a:pPr lvl="2">
              <a:buFont typeface="Arial" panose="020B0604020202020204" pitchFamily="34" charset="0"/>
              <a:buChar char="•"/>
            </a:pPr>
            <a:r>
              <a:rPr lang="en-US" dirty="0"/>
              <a:t>Technical difficulty: Link function for ordered </a:t>
            </a:r>
            <a:r>
              <a:rPr lang="en-US" dirty="0" err="1"/>
              <a:t>probit</a:t>
            </a:r>
            <a:r>
              <a:rPr lang="en-US" dirty="0"/>
              <a:t> is nonlinear; constrained kernel smoothing can help</a:t>
            </a:r>
          </a:p>
          <a:p>
            <a:pPr>
              <a:buFont typeface="Arial" panose="020B0604020202020204" pitchFamily="34" charset="0"/>
              <a:buChar char="•"/>
            </a:pPr>
            <a:r>
              <a:rPr lang="en-US" dirty="0"/>
              <a:t> Also considering variant of probabilistic clustering without relying on past subjective aggregation</a:t>
            </a:r>
          </a:p>
        </p:txBody>
      </p:sp>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Select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Select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No need to produce completely realistic badge or use an insider if you can just walk in the door</a:t>
            </a:r>
          </a:p>
          <a:p>
            <a:pPr lvl="1">
              <a:buFont typeface="Arial" panose="020B0604020202020204" pitchFamily="34" charset="0"/>
              <a:buChar char="•"/>
            </a:pPr>
            <a:r>
              <a:rPr lang="en-US" dirty="0"/>
              <a:t>Example: Launch zero-day exploit to infiltrate network or dress up as IT support and use social engineering to gain physical access to servers?</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C423-679C-45FB-A3F4-1AAFA51A33DD}"/>
              </a:ext>
            </a:extLst>
          </p:cNvPr>
          <p:cNvSpPr>
            <a:spLocks noGrp="1"/>
          </p:cNvSpPr>
          <p:nvPr>
            <p:ph type="title"/>
          </p:nvPr>
        </p:nvSpPr>
        <p:spPr/>
        <p:txBody>
          <a:bodyPr/>
          <a:lstStyle/>
          <a:p>
            <a:r>
              <a:rPr lang="en-US" dirty="0"/>
              <a:t>Assessing Risk as a Whole</a:t>
            </a:r>
          </a:p>
        </p:txBody>
      </p:sp>
      <p:sp>
        <p:nvSpPr>
          <p:cNvPr id="3" name="Slide Number Placeholder 2">
            <a:extLst>
              <a:ext uri="{FF2B5EF4-FFF2-40B4-BE49-F238E27FC236}">
                <a16:creationId xmlns:a16="http://schemas.microsoft.com/office/drawing/2014/main" id="{07AB5E06-5042-4A8B-A8A4-FB865310EF73}"/>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ACAA6824-FF82-42D8-870E-BD74CE5BC831}"/>
              </a:ext>
            </a:extLst>
          </p:cNvPr>
          <p:cNvSpPr>
            <a:spLocks noGrp="1"/>
          </p:cNvSpPr>
          <p:nvPr>
            <p:ph type="body" sz="quarter" idx="10"/>
          </p:nvPr>
        </p:nvSpPr>
        <p:spPr/>
        <p:txBody>
          <a:bodyPr/>
          <a:lstStyle/>
          <a:p>
            <a:pPr>
              <a:buFont typeface="Arial" panose="020B0604020202020204" pitchFamily="34" charset="0"/>
              <a:buChar char="•"/>
            </a:pPr>
            <a:r>
              <a:rPr lang="en-US" dirty="0"/>
              <a:t> </a:t>
            </a:r>
          </a:p>
        </p:txBody>
      </p:sp>
    </p:spTree>
    <p:extLst>
      <p:ext uri="{BB962C8B-B14F-4D97-AF65-F5344CB8AC3E}">
        <p14:creationId xmlns:p14="http://schemas.microsoft.com/office/powerpoint/2010/main" val="25326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p:txBody>
          <a:bodyPr/>
          <a:lstStyle/>
          <a:p>
            <a:pPr>
              <a:buFont typeface="Arial" panose="020B0604020202020204" pitchFamily="34" charset="0"/>
              <a:buChar char="•"/>
            </a:pPr>
            <a:r>
              <a:rPr lang="en-US" dirty="0"/>
              <a:t> Motivating question: How can weaknesses in a system affect its mission?</a:t>
            </a:r>
          </a:p>
          <a:p>
            <a:pPr>
              <a:buFont typeface="Arial" panose="020B0604020202020204" pitchFamily="34" charset="0"/>
              <a:buChar char="•"/>
            </a:pPr>
            <a:r>
              <a:rPr lang="en-US" dirty="0"/>
              <a:t> Risk analysis: Threats (from any source), vulnerability to those threats, and consequence</a:t>
            </a:r>
          </a:p>
          <a:p>
            <a:pPr>
              <a:buFont typeface="Arial" panose="020B0604020202020204" pitchFamily="34" charset="0"/>
              <a:buChar char="•"/>
            </a:pPr>
            <a:r>
              <a:rPr lang="en-US" dirty="0"/>
              <a:t> Resilience analysis: Vulnerability to a specific threat, consequence;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Select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Select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 Ability to track actions on a system and assign them to specific actors</a:t>
            </a:r>
            <a:r>
              <a:rPr lang="en-US" baseline="30000" dirty="0"/>
              <a:t>2</a:t>
            </a:r>
          </a:p>
          <a:p>
            <a:pPr lvl="1">
              <a:buFont typeface="Arial" panose="020B0604020202020204" pitchFamily="34" charset="0"/>
              <a:buChar char="•"/>
            </a:pPr>
            <a:r>
              <a:rPr lang="en-US" dirty="0"/>
              <a:t>(Less frequently) Assurance: </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a:t>
            </a:r>
          </a:p>
          <a:p>
            <a:pPr lvl="1">
              <a:buFont typeface="Arial" panose="020B0604020202020204" pitchFamily="34" charset="0"/>
              <a:buChar char="•"/>
            </a:pPr>
            <a:r>
              <a:rPr lang="en-US" dirty="0"/>
              <a:t>Web server: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720648" y="6291681"/>
            <a:ext cx="7939401"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(2001) for more details.</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two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ACD9">
            <a:alpha val="2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Quantifying resilience of enterprise network to various cyber attacks</a:t>
            </a:r>
          </a:p>
          <a:p>
            <a:pPr lvl="1">
              <a:buFont typeface="Arial" panose="020B0604020202020204" pitchFamily="34" charset="0"/>
              <a:buChar char="•"/>
            </a:pPr>
            <a:r>
              <a:rPr lang="en-US" dirty="0"/>
              <a:t>Able to simulate network and observe system-level values (e.g., latency, connectivity, uptime)</a:t>
            </a:r>
          </a:p>
          <a:p>
            <a:pPr lvl="2">
              <a:buFont typeface="Arial" panose="020B0604020202020204" pitchFamily="34" charset="0"/>
              <a:buChar char="•"/>
            </a:pPr>
            <a:r>
              <a:rPr lang="en-US" dirty="0"/>
              <a:t>Difficult to understand exactly how system-level impacts affect ability to perform mission</a:t>
            </a:r>
          </a:p>
          <a:p>
            <a:pPr lvl="2">
              <a:buFont typeface="Arial" panose="020B0604020202020204" pitchFamily="34" charset="0"/>
              <a:buChar char="•"/>
            </a:pPr>
            <a:r>
              <a:rPr lang="en-US" dirty="0"/>
              <a:t>Decision-makers need higher-level information</a:t>
            </a:r>
          </a:p>
          <a:p>
            <a:pPr lvl="1">
              <a:buFont typeface="Arial" panose="020B0604020202020204" pitchFamily="34" charset="0"/>
              <a:buChar char="•"/>
            </a:pPr>
            <a:r>
              <a:rPr lang="en-US" dirty="0"/>
              <a:t>Performed state estimation to estimate true values</a:t>
            </a:r>
          </a:p>
          <a:p>
            <a:pPr lvl="1">
              <a:buFont typeface="Arial" panose="020B0604020202020204" pitchFamily="34" charset="0"/>
              <a:buChar char="•"/>
            </a:pPr>
            <a:r>
              <a:rPr lang="en-US" dirty="0"/>
              <a:t>Deliberated with team and people familiar with system to convert system-level metrics to higher levels </a:t>
            </a:r>
          </a:p>
          <a:p>
            <a:pPr lvl="2">
              <a:buFont typeface="Arial" panose="020B0604020202020204" pitchFamily="34" charset="0"/>
              <a:buChar char="•"/>
            </a:pPr>
            <a:r>
              <a:rPr lang="en-US" dirty="0"/>
              <a:t>Measures of confidentiality, integrity, and availability for services provided by system</a:t>
            </a:r>
          </a:p>
          <a:p>
            <a:pPr lvl="2">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6454</TotalTime>
  <Words>1697</Words>
  <Application>Microsoft Office PowerPoint</Application>
  <PresentationFormat>Widescreen</PresentationFormat>
  <Paragraphs>258</Paragraphs>
  <Slides>19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Garamond</vt:lpstr>
      <vt:lpstr>Gill Sans MT</vt:lpstr>
      <vt:lpstr>Trebuchet MS</vt:lpstr>
      <vt:lpstr>Sandia Theme 1</vt:lpstr>
      <vt:lpstr>PowerPoint Presentation</vt:lpstr>
      <vt:lpstr>Background</vt:lpstr>
      <vt:lpstr>Risk, Resilience, and Vulnerability Analysis</vt:lpstr>
      <vt:lpstr>Red Teaming</vt:lpstr>
      <vt:lpstr>IDART Process</vt:lpstr>
      <vt:lpstr>IDART Process</vt:lpstr>
      <vt:lpstr>Nightmare Consequences</vt:lpstr>
      <vt:lpstr>Consequences More Generally</vt:lpstr>
      <vt:lpstr>Projects Quantifying Consequence: Network simulation</vt:lpstr>
      <vt:lpstr>Projects Quantifying Consequence: Prioritizing Improvements</vt:lpstr>
      <vt:lpstr>IDART Process</vt:lpstr>
      <vt:lpstr>Adversary Models: Generic Threat Matrix</vt:lpstr>
      <vt:lpstr>Generic Threat Matrix</vt:lpstr>
      <vt:lpstr>Analysis to Select Adversarial Model</vt:lpstr>
      <vt:lpstr>IDART Process</vt:lpstr>
      <vt:lpstr>System Information and Weaknesses</vt:lpstr>
      <vt:lpstr>IDART Process</vt:lpstr>
      <vt:lpstr>Attack Paths</vt:lpstr>
      <vt:lpstr>Assessing Risk as a Whole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Taylor McKenzie</cp:lastModifiedBy>
  <cp:revision>148</cp:revision>
  <dcterms:created xsi:type="dcterms:W3CDTF">2017-10-14T01:15:26Z</dcterms:created>
  <dcterms:modified xsi:type="dcterms:W3CDTF">2019-02-25T13:23:28Z</dcterms:modified>
</cp:coreProperties>
</file>